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5"/>
  </p:notesMasterIdLst>
  <p:handoutMasterIdLst>
    <p:handoutMasterId r:id="rId56"/>
  </p:handoutMasterIdLst>
  <p:sldIdLst>
    <p:sldId id="402" r:id="rId3"/>
    <p:sldId id="478" r:id="rId4"/>
    <p:sldId id="404" r:id="rId5"/>
    <p:sldId id="479" r:id="rId6"/>
    <p:sldId id="481" r:id="rId7"/>
    <p:sldId id="482" r:id="rId8"/>
    <p:sldId id="503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7" r:id="rId30"/>
    <p:sldId id="508" r:id="rId31"/>
    <p:sldId id="509" r:id="rId32"/>
    <p:sldId id="510" r:id="rId33"/>
    <p:sldId id="511" r:id="rId34"/>
    <p:sldId id="512" r:id="rId35"/>
    <p:sldId id="515" r:id="rId36"/>
    <p:sldId id="513" r:id="rId37"/>
    <p:sldId id="514" r:id="rId38"/>
    <p:sldId id="516" r:id="rId39"/>
    <p:sldId id="517" r:id="rId40"/>
    <p:sldId id="518" r:id="rId41"/>
    <p:sldId id="519" r:id="rId42"/>
    <p:sldId id="520" r:id="rId43"/>
    <p:sldId id="522" r:id="rId44"/>
    <p:sldId id="523" r:id="rId45"/>
    <p:sldId id="524" r:id="rId46"/>
    <p:sldId id="525" r:id="rId47"/>
    <p:sldId id="526" r:id="rId48"/>
    <p:sldId id="441" r:id="rId49"/>
    <p:sldId id="504" r:id="rId50"/>
    <p:sldId id="505" r:id="rId51"/>
    <p:sldId id="506" r:id="rId52"/>
    <p:sldId id="400" r:id="rId53"/>
    <p:sldId id="399" r:id="rId5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CSS Transitions" id="{17E8888F-5016-4C23-BF74-F2BB096F18E1}">
          <p14:sldIdLst>
            <p14:sldId id="479"/>
            <p14:sldId id="481"/>
            <p14:sldId id="482"/>
            <p14:sldId id="503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</p14:sldIdLst>
        </p14:section>
        <p14:section name="CSS Animations" id="{55134316-8B0B-4B21-A262-FD74E51D566B}">
          <p14:sldIdLst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</p14:sldIdLst>
        </p14:section>
        <p14:section name="CSS Grids" id="{E2166F3D-5295-4631-B822-25FF3188682A}">
          <p14:sldIdLst>
            <p14:sldId id="507"/>
            <p14:sldId id="508"/>
            <p14:sldId id="509"/>
            <p14:sldId id="510"/>
            <p14:sldId id="511"/>
            <p14:sldId id="512"/>
            <p14:sldId id="515"/>
            <p14:sldId id="513"/>
            <p14:sldId id="514"/>
            <p14:sldId id="516"/>
            <p14:sldId id="517"/>
            <p14:sldId id="518"/>
            <p14:sldId id="519"/>
            <p14:sldId id="520"/>
            <p14:sldId id="522"/>
            <p14:sldId id="523"/>
            <p14:sldId id="524"/>
            <p14:sldId id="525"/>
            <p14:sldId id="526"/>
          </p14:sldIdLst>
        </p14:section>
        <p14:section name="Conclusion" id="{10E03AB1-9AA8-4E86-9A64-D741901E50A2}">
          <p14:sldIdLst>
            <p14:sldId id="441"/>
            <p14:sldId id="504"/>
            <p14:sldId id="505"/>
            <p14:sldId id="50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FF"/>
    <a:srgbClr val="0097CC"/>
    <a:srgbClr val="FFF0D9"/>
    <a:srgbClr val="FFA72A"/>
    <a:srgbClr val="F0F5FA"/>
    <a:srgbClr val="1A8AF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533" autoAdjust="0"/>
  </p:normalViewPr>
  <p:slideViewPr>
    <p:cSldViewPr>
      <p:cViewPr varScale="1">
        <p:scale>
          <a:sx n="94" d="100"/>
          <a:sy n="94" d="100"/>
        </p:scale>
        <p:origin x="110" y="1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9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543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909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181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43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33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68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89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0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29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159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08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15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008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38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974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59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033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0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4282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86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65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44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985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66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223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1299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79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950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42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655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6881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026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25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828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656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75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5272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75085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335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05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93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274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33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789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0782054/what-does-the-tilde-squiggle-twiddle-css-selector-mea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complete-guide-grid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608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7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4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7212" y="448028"/>
            <a:ext cx="9603899" cy="1199254"/>
          </a:xfrm>
        </p:spPr>
        <p:txBody>
          <a:bodyPr>
            <a:normAutofit fontScale="90000"/>
          </a:bodyPr>
          <a:lstStyle/>
          <a:p>
            <a:r>
              <a:rPr lang="en-US" dirty="0"/>
              <a:t>CSS </a:t>
            </a:r>
            <a:r>
              <a:rPr lang="en-US" dirty="0" smtClean="0"/>
              <a:t>Transitions, Animations &amp; Grids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37985" y="1440837"/>
            <a:ext cx="8307867" cy="1132631"/>
          </a:xfrm>
        </p:spPr>
        <p:txBody>
          <a:bodyPr>
            <a:normAutofit/>
          </a:bodyPr>
          <a:lstStyle/>
          <a:p>
            <a:r>
              <a:rPr lang="en-US" spc="0" dirty="0"/>
              <a:t>Beautiful Effects with CSS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8078" y="3827452"/>
            <a:ext cx="2265179" cy="24514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533177">
            <a:off x="5165644" y="3134584"/>
            <a:ext cx="2539703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Transitions, Animations &amp; Grids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783" y="3372438"/>
            <a:ext cx="2529906" cy="27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Kitchen Design CSS (Effect 1)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4500" y="1524000"/>
            <a:ext cx="66515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p:hover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8" y="4343400"/>
            <a:ext cx="2037254" cy="192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358" y="1341642"/>
            <a:ext cx="2037254" cy="1924072"/>
          </a:xfrm>
          <a:prstGeom prst="rect">
            <a:avLst/>
          </a:prstGeom>
        </p:spPr>
      </p:pic>
      <p:sp>
        <p:nvSpPr>
          <p:cNvPr id="8" name="Arrow: Down 7"/>
          <p:cNvSpPr/>
          <p:nvPr/>
        </p:nvSpPr>
        <p:spPr>
          <a:xfrm>
            <a:off x="9533485" y="358140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29508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Kitchen Design CSS (Effect 2)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margin-left 1.2s;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.effect-2:hover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p:hover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7"/>
          <p:cNvSpPr/>
          <p:nvPr/>
        </p:nvSpPr>
        <p:spPr>
          <a:xfrm>
            <a:off x="9766412" y="358448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419" y="1524000"/>
            <a:ext cx="1960593" cy="1944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122" y="4157479"/>
            <a:ext cx="1894890" cy="183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5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Kitchen Design CSS (Effect 3)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51" r="3278"/>
          <a:stretch/>
        </p:blipFill>
        <p:spPr>
          <a:xfrm>
            <a:off x="8841921" y="1419860"/>
            <a:ext cx="1824491" cy="1881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105"/>
          <a:stretch/>
        </p:blipFill>
        <p:spPr>
          <a:xfrm>
            <a:off x="8841920" y="4062307"/>
            <a:ext cx="1824491" cy="188163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1812" y="1789077"/>
            <a:ext cx="75438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 p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 margin-left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0.7s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9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effect-3:hover p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12"/>
          <p:cNvSpPr/>
          <p:nvPr/>
        </p:nvSpPr>
        <p:spPr>
          <a:xfrm>
            <a:off x="9572455" y="3453303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8684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Problem: Sport </a:t>
            </a:r>
            <a:r>
              <a:rPr lang="en-US" dirty="0"/>
              <a:t>Trainers</a:t>
            </a:r>
            <a:endParaRPr lang="en-GB" dirty="0"/>
          </a:p>
        </p:txBody>
      </p:sp>
      <p:sp>
        <p:nvSpPr>
          <p:cNvPr id="4" name="Content Placeholder 11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an HTML file + CSS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66" y="2743200"/>
            <a:ext cx="5486715" cy="35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Sport Trainers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7412" y="114300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0.7s;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3" y="390781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.box:before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-300px;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49" y="1188400"/>
            <a:ext cx="5511262" cy="170719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49" y="5377859"/>
            <a:ext cx="2096662" cy="101749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4776"/>
          <a:stretch/>
        </p:blipFill>
        <p:spPr>
          <a:xfrm>
            <a:off x="6055149" y="3907810"/>
            <a:ext cx="4154063" cy="108841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0" name="Arrow: Right 12"/>
          <p:cNvSpPr/>
          <p:nvPr/>
        </p:nvSpPr>
        <p:spPr>
          <a:xfrm>
            <a:off x="8685212" y="5377859"/>
            <a:ext cx="1524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3610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Sport Trainers CSS (2)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276267"/>
            <a:ext cx="49098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left: 0;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3352800"/>
            <a:ext cx="49098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0.3s;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279030"/>
            <a:ext cx="5624400" cy="496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8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Church Gallery</a:t>
            </a:r>
            <a:endParaRPr lang="en-GB" dirty="0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>
          <a:xfrm>
            <a:off x="455612" y="1523999"/>
            <a:ext cx="4876800" cy="5197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</a:t>
            </a:r>
            <a:r>
              <a:rPr lang="en-US" dirty="0" smtClean="0"/>
              <a:t>given:</a:t>
            </a:r>
          </a:p>
          <a:p>
            <a:r>
              <a:rPr lang="en-US" dirty="0" smtClean="0"/>
              <a:t>HTML </a:t>
            </a:r>
            <a:r>
              <a:rPr lang="en-US" dirty="0"/>
              <a:t>file + CSS styles</a:t>
            </a:r>
          </a:p>
          <a:p>
            <a:pPr lvl="1"/>
            <a:r>
              <a:rPr lang="en-US" dirty="0"/>
              <a:t>Write the missing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1524000"/>
            <a:ext cx="5952802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0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3213" y="1017656"/>
            <a:ext cx="556260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font-family: ‘Avenir’, ‘Arial’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bg-BG" sz="22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:#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000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hidden;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</a:t>
            </a: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77088" y="1071516"/>
            <a:ext cx="5257800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church-container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input[type="radio</a:t>
            </a:r>
            <a:r>
              <a:rPr lang="en-GB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"]</a:t>
            </a:r>
            <a:r>
              <a:rPr lang="bg-BG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display: none;</a:t>
            </a:r>
            <a:endParaRPr lang="en-US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church-container label </a:t>
            </a:r>
            <a:r>
              <a:rPr lang="en-GB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bg-BG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border-right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10px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#111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label:hover</a:t>
            </a:r>
            <a:r>
              <a:rPr lang="bg-BG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012" y="1150977"/>
            <a:ext cx="61722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240px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scale(0.8);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 0.5s all linear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bg-BG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</a:t>
            </a:r>
            <a:r>
              <a:rPr lang="bg-BG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45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border-radius:20px;</a:t>
            </a:r>
            <a:r>
              <a:rPr lang="bg-BG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27812" y="1150977"/>
            <a:ext cx="5288869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500" b="1" noProof="1" smtClean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churches figure 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figcaption</a:t>
            </a:r>
            <a:r>
              <a:rPr lang="bg-BG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rgba(0,0,0,.6);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1.6rem;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5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4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91438" y="1828800"/>
            <a:ext cx="105156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#florence:checked~#churches #florence-fig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#altenberger:checked~#churches #altenberger-fig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#saint-michel:checked~#churches #saint-michel-fig</a:t>
            </a: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#moscow:checked~#churches #moscow-fig </a:t>
            </a:r>
            <a:endParaRPr lang="bg-BG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transform: scale(1);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4538" y="6259021"/>
            <a:ext cx="11009400" cy="396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3"/>
              </a:rPr>
              <a:t>http://</a:t>
            </a:r>
            <a:r>
              <a:rPr lang="en-GB" sz="2000" dirty="0" smtClean="0">
                <a:hlinkClick r:id="rId3"/>
              </a:rPr>
              <a:t>stackoverflow.com/questions/10782054/what-does-the-tilde-squiggle-twiddle-css-selector-mean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153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9" name="Content Placeholder 1"/>
          <p:cNvSpPr>
            <a:spLocks noGrp="1"/>
          </p:cNvSpPr>
          <p:nvPr/>
        </p:nvSpPr>
        <p:spPr>
          <a:xfrm>
            <a:off x="188815" y="1061352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100" dirty="0"/>
              <a:t>CSS </a:t>
            </a:r>
            <a:r>
              <a:rPr lang="en-US" sz="3100" dirty="0">
                <a:solidFill>
                  <a:schemeClr val="tx2">
                    <a:lumMod val="75000"/>
                  </a:schemeClr>
                </a:solidFill>
              </a:rPr>
              <a:t>Transitions</a:t>
            </a:r>
          </a:p>
          <a:p>
            <a:pPr marL="622300" lvl="1" indent="-319088"/>
            <a:r>
              <a:rPr lang="en-US" sz="3100" dirty="0"/>
              <a:t>Delay, duration, property, </a:t>
            </a:r>
            <a:r>
              <a:rPr lang="en-US" sz="3100" dirty="0" smtClean="0"/>
              <a:t>timing-function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00" dirty="0" smtClean="0"/>
              <a:t>CSS 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Animations</a:t>
            </a:r>
          </a:p>
          <a:p>
            <a:pPr marL="622300" lvl="1" indent="-357188"/>
            <a:r>
              <a:rPr lang="en-US" sz="3100" dirty="0"/>
              <a:t>Delay, direction, duration</a:t>
            </a:r>
          </a:p>
          <a:p>
            <a:pPr marL="622300" lvl="1" indent="-357188"/>
            <a:r>
              <a:rPr lang="en-US" sz="3100" dirty="0" smtClean="0"/>
              <a:t>Iteration - count, name, play-state, timing-function</a:t>
            </a:r>
            <a:endParaRPr lang="en-US" sz="31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100" dirty="0" smtClean="0"/>
              <a:t>CSS</a:t>
            </a:r>
            <a:r>
              <a:rPr lang="en-US" sz="3100" dirty="0" smtClean="0">
                <a:solidFill>
                  <a:schemeClr val="tx2">
                    <a:lumMod val="75000"/>
                  </a:schemeClr>
                </a:solidFill>
              </a:rPr>
              <a:t> Grids</a:t>
            </a:r>
          </a:p>
          <a:p>
            <a:pPr marL="622300" lvl="1" indent="-357188"/>
            <a:r>
              <a:rPr lang="en-US" sz="3100" dirty="0" smtClean="0"/>
              <a:t>Basics &amp; Browser Support</a:t>
            </a:r>
          </a:p>
          <a:p>
            <a:pPr marL="622300" lvl="1" indent="-357188"/>
            <a:r>
              <a:rPr lang="en-US" sz="3100" dirty="0"/>
              <a:t>Grid </a:t>
            </a:r>
            <a:r>
              <a:rPr lang="en-US" sz="3100" dirty="0" smtClean="0"/>
              <a:t>Properties</a:t>
            </a:r>
            <a:endParaRPr lang="en-US" sz="3100" dirty="0"/>
          </a:p>
          <a:p>
            <a:pPr marL="622300" lvl="1" indent="-357188"/>
            <a:r>
              <a:rPr lang="en-US" sz="3100" dirty="0" smtClean="0"/>
              <a:t>Important Terminology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endParaRPr lang="en-US" sz="28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622300" lvl="1" indent="-357188"/>
            <a:endParaRPr lang="en-US" sz="2800" dirty="0"/>
          </a:p>
        </p:txBody>
      </p:sp>
      <p:pic>
        <p:nvPicPr>
          <p:cNvPr id="12" name="Picture 11" descr="Резултат с изображение за cs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188">
            <a:off x="9475432" y="1705576"/>
            <a:ext cx="1877337" cy="18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800" y="430836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912812" y="5486400"/>
            <a:ext cx="10363200" cy="82060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/>
              <a:t>CSS Animations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t="5914" r="-234" b="-268"/>
          <a:stretch/>
        </p:blipFill>
        <p:spPr>
          <a:xfrm>
            <a:off x="5408612" y="2016039"/>
            <a:ext cx="4902300" cy="24913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54" y="1905001"/>
            <a:ext cx="5030788" cy="27134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955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303212" y="5257800"/>
            <a:ext cx="11734800" cy="1311276"/>
          </a:xfrm>
        </p:spPr>
        <p:txBody>
          <a:bodyPr/>
          <a:lstStyle/>
          <a:p>
            <a:r>
              <a:rPr lang="en-US" dirty="0"/>
              <a:t>Shorthand syntax:</a:t>
            </a:r>
            <a:endParaRPr lang="en-GB" dirty="0"/>
          </a:p>
        </p:txBody>
      </p:sp>
      <p:sp>
        <p:nvSpPr>
          <p:cNvPr id="4" name="Title 1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CSS Animations Syntax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4456" y="5913438"/>
            <a:ext cx="108966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example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4456" y="1088172"/>
            <a:ext cx="108966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.example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animation-name: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animation-duration: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1.5s;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animation-timing-function: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ease-out;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/*or:ease, ease-in, ease-in-out,linear*/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animation-delay: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0s;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animation-direction: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alternate; /* or: normal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animation-iteration-count: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animation-fill-mode: none;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or: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backwards, both, forwards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animation-play-state: running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 /*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paused, running, running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4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CSS Animations Syntax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81667" y="1280011"/>
            <a:ext cx="11291321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</a:t>
            </a: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 {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orange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transform: scale(1.5);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yellow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752213"/>
            <a:ext cx="39814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2514600"/>
            <a:ext cx="7010400" cy="386153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Scroll Animation</a:t>
            </a:r>
            <a:endParaRPr lang="en-GB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 smtClean="0"/>
              <a:t>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18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288016" y="45784"/>
            <a:ext cx="9577597" cy="1110780"/>
          </a:xfrm>
        </p:spPr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7314" y="1156564"/>
            <a:ext cx="6319613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font-family:'Open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Sans',sans-serif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400;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#efefef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strong, b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en-US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600; </a:t>
            </a:r>
            <a:endParaRPr lang="en-US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h3, h4, h5, h6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font-weight:300; </a:t>
            </a:r>
            <a:endParaRPr lang="en-US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i.fa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  <a:endParaRPr lang="en-US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:#333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80212" y="966057"/>
            <a:ext cx="4894955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 border-box;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 smtClean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cf:before</a:t>
            </a: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cf:after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 </a:t>
            </a:r>
            <a:endParaRPr lang="en-GB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cf:after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 </a:t>
            </a:r>
            <a:endParaRPr lang="en-GB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main-container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margin:25px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auto 25px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</a:t>
            </a: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GB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8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7012" y="1447800"/>
            <a:ext cx="63246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animation-element.slide-left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all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900ms linear;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translate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(-100px,0px);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04012" y="1447800"/>
            <a:ext cx="51816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.animation-element.slide-left.in-view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translate(0px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scale(1.1,1.1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4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1812" y="1447799"/>
            <a:ext cx="5029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47%;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3% 1.5%;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#F5F5F5;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0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1px 0  rgba(0,0,0,0.2);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solid 1px #EAEAEA;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789612" y="1447800"/>
            <a:ext cx="5867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.animation-element.slide-left.testimonial:nth-of-type(odd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3.0%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.animation-element.slide-left.testimonial:nth-of-type(even</a:t>
            </a:r>
            <a:r>
              <a:rPr lang="en-GB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3.0% 1.5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endParaRPr lang="en-GB" sz="25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5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55612" y="1230898"/>
            <a:ext cx="4834022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.header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.left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.right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2812" y="1230898"/>
            <a:ext cx="59436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1px 3px rgba(51,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51,51,0.5); 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.content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378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Grids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Diving into the Depths of CSS Grids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7412" y="1828800"/>
            <a:ext cx="914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3423103" y="3079568"/>
            <a:ext cx="914400" cy="1263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4494212" y="1828800"/>
            <a:ext cx="22098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6856412" y="1828800"/>
            <a:ext cx="1656217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4494210" y="3079568"/>
            <a:ext cx="4018417" cy="65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4494210" y="3917768"/>
            <a:ext cx="1981201" cy="425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6632118" y="3917768"/>
            <a:ext cx="1880510" cy="425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7227" y="1524000"/>
            <a:ext cx="97139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CSS Grid </a:t>
            </a:r>
            <a:r>
              <a:rPr lang="en-US" sz="3200" noProof="1" smtClean="0"/>
              <a:t>– </a:t>
            </a:r>
            <a:r>
              <a:rPr lang="en-US" sz="3200" noProof="1"/>
              <a:t>a</a:t>
            </a:r>
            <a:r>
              <a:rPr lang="en-US" sz="3200" noProof="1" smtClean="0"/>
              <a:t> system for structuring layouts using CSS</a:t>
            </a:r>
            <a:endParaRPr lang="en-US" sz="3200" noProof="1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Grid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Layout</a:t>
            </a:r>
            <a:endParaRPr lang="en-US" sz="3200" noProof="1" smtClean="0"/>
          </a:p>
          <a:p>
            <a:pPr lvl="1"/>
            <a:r>
              <a:rPr lang="en-US" noProof="1"/>
              <a:t>A</a:t>
            </a:r>
            <a:r>
              <a:rPr lang="en-US" noProof="1" smtClean="0"/>
              <a:t> 2-dimensional grid-based layout system</a:t>
            </a:r>
          </a:p>
          <a:p>
            <a:pPr lvl="1"/>
            <a:r>
              <a:rPr lang="en-US" noProof="1" smtClean="0"/>
              <a:t>Divides a page into major regions </a:t>
            </a:r>
          </a:p>
          <a:p>
            <a:pPr lvl="1"/>
            <a:r>
              <a:rPr lang="en-US" noProof="1" smtClean="0"/>
              <a:t>Size, </a:t>
            </a:r>
            <a:r>
              <a:rPr lang="en-US" noProof="1" smtClean="0"/>
              <a:t>position </a:t>
            </a:r>
            <a:r>
              <a:rPr lang="en-US" noProof="1" smtClean="0"/>
              <a:t>and layers between the </a:t>
            </a:r>
          </a:p>
          <a:p>
            <a:pPr marL="377887" lvl="1" indent="0">
              <a:buNone/>
            </a:pPr>
            <a:r>
              <a:rPr lang="en-US" noProof="1" smtClean="0"/>
              <a:t>different parts can be easily customized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 </a:t>
            </a:r>
            <a:r>
              <a:rPr lang="en-US" dirty="0" smtClean="0"/>
              <a:t>Grid &amp; Grid Layout?</a:t>
            </a:r>
            <a:endParaRPr lang="en-GB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06172" y="6116093"/>
            <a:ext cx="7415120" cy="396876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sz="2200" dirty="0" smtClean="0">
                <a:hlinkClick r:id="rId3"/>
              </a:rPr>
              <a:t>https://css-tricks.com/snippets/css/complete-guide-grid/</a:t>
            </a:r>
            <a:endParaRPr lang="en-GB" sz="220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GB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292" y="1943238"/>
            <a:ext cx="3986120" cy="398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815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CSS Grid </a:t>
            </a:r>
            <a:r>
              <a:rPr lang="en-US" noProof="1" smtClean="0"/>
              <a:t>is defined using the grid value of the display</a:t>
            </a:r>
          </a:p>
          <a:p>
            <a:pPr marL="0" indent="0">
              <a:buNone/>
            </a:pPr>
            <a:r>
              <a:rPr lang="en-US" noProof="1" smtClean="0"/>
              <a:t>   Grid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syntax</a:t>
            </a:r>
            <a:r>
              <a:rPr lang="en-US" noProof="1"/>
              <a:t>:</a:t>
            </a:r>
          </a:p>
          <a:p>
            <a:endParaRPr lang="en-US" noProof="1"/>
          </a:p>
          <a:p>
            <a:endParaRPr lang="en-US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Grid Syntax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76973" y="3564655"/>
            <a:ext cx="5615851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.grid-container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grid | inline-grid;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82" y="2590800"/>
            <a:ext cx="5157843" cy="3528102"/>
          </a:xfrm>
          <a:prstGeom prst="rect">
            <a:avLst/>
          </a:prstGeom>
        </p:spPr>
      </p:pic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2741611" y="2489714"/>
            <a:ext cx="2428734" cy="736561"/>
          </a:xfrm>
          <a:prstGeom prst="wedgeRoundRectCallout">
            <a:avLst>
              <a:gd name="adj1" fmla="val -31094"/>
              <a:gd name="adj2" fmla="val 10096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7FFE7"/>
                </a:solidFill>
                <a:cs typeface="Consolas" pitchFamily="49" charset="0"/>
              </a:rPr>
              <a:t>block-level grid</a:t>
            </a:r>
            <a:endParaRPr lang="bg-BG" sz="2600" dirty="0">
              <a:solidFill>
                <a:srgbClr val="F7FFE7"/>
              </a:solidFill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27212" y="5277702"/>
            <a:ext cx="2428734" cy="736561"/>
          </a:xfrm>
          <a:prstGeom prst="wedgeRoundRectCallout">
            <a:avLst>
              <a:gd name="adj1" fmla="val 45885"/>
              <a:gd name="adj2" fmla="val -121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7FFE7"/>
                </a:solidFill>
                <a:cs typeface="Consolas" pitchFamily="49" charset="0"/>
              </a:rPr>
              <a:t>inline-level grid</a:t>
            </a:r>
            <a:endParaRPr lang="bg-BG" sz="2600" dirty="0">
              <a:solidFill>
                <a:srgbClr val="F7FFE7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0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CSS Grid </a:t>
            </a:r>
            <a:r>
              <a:rPr lang="en-US" noProof="1" smtClean="0"/>
              <a:t>is 76% supported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noProof="1" smtClean="0"/>
              <a:t> Internet Exploler 11+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noProof="1" smtClean="0"/>
              <a:t> Edge 1</a:t>
            </a:r>
            <a:r>
              <a:rPr lang="bg-BG" noProof="1" smtClean="0"/>
              <a:t>6</a:t>
            </a:r>
            <a:r>
              <a:rPr lang="en-US" noProof="1" smtClean="0"/>
              <a:t>+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noProof="1" smtClean="0"/>
              <a:t> Firefox 5</a:t>
            </a:r>
            <a:r>
              <a:rPr lang="bg-BG" noProof="1" smtClean="0"/>
              <a:t>2.0</a:t>
            </a:r>
            <a:r>
              <a:rPr lang="en-US" noProof="1" smtClean="0"/>
              <a:t>+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noProof="1" smtClean="0"/>
              <a:t> Chrome </a:t>
            </a:r>
            <a:r>
              <a:rPr lang="bg-BG" noProof="1" smtClean="0"/>
              <a:t>57.0</a:t>
            </a:r>
            <a:r>
              <a:rPr lang="en-US" noProof="1" smtClean="0"/>
              <a:t>+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noProof="1" smtClean="0"/>
              <a:t> Safari 10.1+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noProof="1"/>
              <a:t> </a:t>
            </a:r>
            <a:r>
              <a:rPr lang="en-US" noProof="1" smtClean="0"/>
              <a:t>Opera 44+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noProof="1" smtClean="0"/>
              <a:t> Chrome for Android 66+</a:t>
            </a:r>
            <a:endParaRPr lang="en-US" noProof="1"/>
          </a:p>
          <a:p>
            <a:endParaRPr lang="en-US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Grid – Browser Compatibility</a:t>
            </a:r>
            <a:endParaRPr lang="en-GB" dirty="0"/>
          </a:p>
        </p:txBody>
      </p:sp>
      <p:pic>
        <p:nvPicPr>
          <p:cNvPr id="1026" name="Picture 2" descr="Image result for internet explor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366" y="2438532"/>
            <a:ext cx="757137" cy="7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dg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506" y="2071476"/>
            <a:ext cx="1324375" cy="141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refox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5" y="2438532"/>
            <a:ext cx="1642109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hrome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415" y="2891439"/>
            <a:ext cx="1649335" cy="164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27" y="3716110"/>
            <a:ext cx="1844678" cy="184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136" y="3823514"/>
            <a:ext cx="1542378" cy="154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opera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76" y="3244022"/>
            <a:ext cx="1779921" cy="177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9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3212" y="1151122"/>
            <a:ext cx="11353800" cy="5486034"/>
          </a:xfrm>
        </p:spPr>
        <p:txBody>
          <a:bodyPr>
            <a:normAutofit/>
          </a:bodyPr>
          <a:lstStyle/>
          <a:p>
            <a:r>
              <a:rPr lang="en-US" noProof="1" smtClean="0"/>
              <a:t>Column and Row properties</a:t>
            </a:r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r>
              <a:rPr lang="en-US" noProof="1" smtClean="0"/>
              <a:t>Repeating Columns or Rows</a:t>
            </a:r>
          </a:p>
          <a:p>
            <a:endParaRPr lang="en-US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Grid Columns &amp; Rows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876800"/>
            <a:ext cx="80772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.grid-container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grid-template-columns: repeat(3,20%)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22190" y="1828800"/>
            <a:ext cx="3352800" cy="194697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noProof="1"/>
              <a:t>Pixels </a:t>
            </a:r>
            <a:r>
              <a:rPr lang="en-US" sz="3000" noProof="1" smtClean="0"/>
              <a:t>(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</a:rPr>
              <a:t>px</a:t>
            </a:r>
            <a:r>
              <a:rPr lang="en-US" sz="3000" noProof="1" smtClean="0"/>
              <a:t>)</a:t>
            </a:r>
            <a:endParaRPr lang="en-US" sz="3000" noProof="1"/>
          </a:p>
          <a:p>
            <a:r>
              <a:rPr lang="en-US" sz="3000" noProof="1"/>
              <a:t>Percentage 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en-US" sz="3000" noProof="1"/>
              <a:t>)</a:t>
            </a:r>
          </a:p>
          <a:p>
            <a:r>
              <a:rPr lang="en-US" sz="3000" noProof="1"/>
              <a:t>Fractions 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fr</a:t>
            </a:r>
            <a:r>
              <a:rPr lang="en-US" sz="3000" noProof="1"/>
              <a:t>)</a:t>
            </a:r>
          </a:p>
          <a:p>
            <a:endParaRPr lang="en-US" sz="3000" noProof="1" smtClean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754352" y="1907034"/>
            <a:ext cx="78486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.grid-container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grid-template-columns: 30px 50%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grid-template-rows: 1fr 1.5fr;</a:t>
            </a:r>
            <a:endParaRPr lang="en-US" sz="25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8304212" y="3755806"/>
            <a:ext cx="3352800" cy="964993"/>
          </a:xfrm>
          <a:prstGeom prst="wedgeRoundRectCallout">
            <a:avLst>
              <a:gd name="adj1" fmla="val 7627"/>
              <a:gd name="adj2" fmla="val -120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7FFE7"/>
                </a:solidFill>
                <a:cs typeface="Consolas" pitchFamily="49" charset="0"/>
              </a:rPr>
              <a:t>Different units for defining</a:t>
            </a:r>
            <a:endParaRPr lang="bg-BG" sz="2600" dirty="0">
              <a:solidFill>
                <a:srgbClr val="F7FFE7"/>
              </a:solidFill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67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3212" y="1151122"/>
            <a:ext cx="11353800" cy="5486034"/>
          </a:xfrm>
        </p:spPr>
        <p:txBody>
          <a:bodyPr>
            <a:normAutofit/>
          </a:bodyPr>
          <a:lstStyle/>
          <a:p>
            <a:r>
              <a:rPr lang="en-US" dirty="0" smtClean="0"/>
              <a:t>Create </a:t>
            </a:r>
            <a:r>
              <a:rPr lang="en-US" dirty="0"/>
              <a:t>a Web page like the </a:t>
            </a:r>
            <a:r>
              <a:rPr lang="en-US" dirty="0" smtClean="0"/>
              <a:t>screenshot</a:t>
            </a:r>
            <a:endParaRPr lang="bg-BG" dirty="0" smtClean="0"/>
          </a:p>
          <a:p>
            <a:endParaRPr lang="bg-BG" noProof="1"/>
          </a:p>
          <a:p>
            <a:pPr marL="0" indent="0">
              <a:buNone/>
            </a:pPr>
            <a:endParaRPr lang="bg-BG" noProof="1"/>
          </a:p>
          <a:p>
            <a:pPr marL="0" indent="0">
              <a:buNone/>
            </a:pPr>
            <a:endParaRPr lang="bg-BG" noProof="1"/>
          </a:p>
          <a:p>
            <a:r>
              <a:rPr lang="bg-BG" noProof="1" smtClean="0"/>
              <a:t> </a:t>
            </a:r>
            <a:r>
              <a:rPr lang="en-US" dirty="0"/>
              <a:t>Constraints</a:t>
            </a:r>
            <a:r>
              <a:rPr lang="en-US" dirty="0" smtClean="0"/>
              <a:t>:</a:t>
            </a:r>
            <a:endParaRPr lang="bg-BG" dirty="0" smtClean="0"/>
          </a:p>
          <a:p>
            <a:pPr lvl="1"/>
            <a:r>
              <a:rPr lang="en-US" sz="2800" dirty="0" smtClean="0"/>
              <a:t>Use </a:t>
            </a:r>
            <a:r>
              <a:rPr lang="en-US" sz="2800" dirty="0"/>
              <a:t>header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display: grid; </a:t>
            </a:r>
            <a:r>
              <a:rPr lang="en-US" sz="2800" dirty="0"/>
              <a:t>property and </a:t>
            </a:r>
            <a:r>
              <a:rPr lang="en-US" sz="2800" dirty="0" smtClean="0"/>
              <a:t>value</a:t>
            </a:r>
            <a:endParaRPr lang="en-US" sz="2800" dirty="0"/>
          </a:p>
          <a:p>
            <a:pPr lvl="1"/>
            <a:r>
              <a:rPr lang="en-US" sz="2800" dirty="0"/>
              <a:t>Use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grid-template-columns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bg-BG" dirty="0"/>
          </a:p>
          <a:p>
            <a:endParaRPr lang="en-US" noProof="1"/>
          </a:p>
          <a:p>
            <a:endParaRPr lang="en-US" noProof="1" smtClean="0"/>
          </a:p>
          <a:p>
            <a:endParaRPr lang="en-US" noProof="1"/>
          </a:p>
          <a:p>
            <a:endParaRPr lang="en-US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Problem: Navigation Bar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3" y="1905000"/>
            <a:ext cx="931080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1156" y="6115886"/>
            <a:ext cx="11007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4"/>
              </a:rPr>
              <a:t>https://</a:t>
            </a:r>
            <a:r>
              <a:rPr lang="en-US" sz="2200" dirty="0" smtClean="0">
                <a:hlinkClick r:id="rId4"/>
              </a:rPr>
              <a:t>judge.softuni.bg/Contests/608</a:t>
            </a:r>
            <a:r>
              <a:rPr lang="en-US" sz="2200" dirty="0" smtClean="0"/>
              <a:t>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5119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Solution: Navigation Bar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79412" y="1033362"/>
            <a:ext cx="10134600" cy="55215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&lt;a href="#" id="logo"&gt;</a:t>
            </a:r>
            <a:r>
              <a:rPr lang="it-IT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GridLayout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</a:t>
            </a: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it-IT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&lt;nav&gt;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&lt;ul&gt;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&lt;li&gt;&lt;a href="#"&gt;</a:t>
            </a:r>
            <a:r>
              <a:rPr lang="it-IT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&lt;/a&gt;&lt;/li</a:t>
            </a: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i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		 </a:t>
            </a:r>
            <a:r>
              <a:rPr lang="en-US" sz="23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sz="23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sz="23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3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</a:t>
            </a:r>
            <a:r>
              <a:rPr lang="en-US" sz="23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list items </a:t>
            </a:r>
            <a:r>
              <a:rPr lang="en-US" sz="23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here</a:t>
            </a:r>
            <a:r>
              <a:rPr lang="bg-BG" sz="23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3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it-IT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&lt;/ul&gt;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it-IT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header&gt;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GB" sz="2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8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Solution: Navigation Bar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84081" y="4267200"/>
            <a:ext cx="5157931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</a:t>
            </a:r>
            <a:r>
              <a:rPr lang="en-GB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list-style-type: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float: right</a:t>
            </a: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GB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4081" y="1322096"/>
            <a:ext cx="10782331" cy="27087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url('https://fonts.googleapis.com/css?family=Montserrat</a:t>
            </a: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font-family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'Montserrat', sans-serif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6813" y="4267200"/>
            <a:ext cx="5319600" cy="18528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ul li </a:t>
            </a:r>
            <a:r>
              <a:rPr lang="en-GB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Solution: Navigation Bar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91298" y="1371600"/>
            <a:ext cx="5283978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15px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6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text-decoration: none;</a:t>
            </a:r>
            <a:r>
              <a:rPr lang="bg-BG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6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#logo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background: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f3f1c7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18212" y="1371557"/>
            <a:ext cx="5436492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#298383;</a:t>
            </a:r>
            <a:endParaRPr lang="en-US" sz="26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text-align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center;</a:t>
            </a:r>
            <a:endParaRPr lang="en-US" sz="26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font-weight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bold;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display: inline-block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endParaRPr lang="en-US" sz="26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#41c7c7;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grid;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grid-template-columns: 20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auto; </a:t>
            </a:r>
            <a:endParaRPr lang="en-US" sz="26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6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4612" y="6477000"/>
            <a:ext cx="466438" cy="217279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6921" y="1175614"/>
            <a:ext cx="8647200" cy="4868679"/>
          </a:xfrm>
        </p:spPr>
        <p:txBody>
          <a:bodyPr>
            <a:noAutofit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Element </a:t>
            </a:r>
            <a:r>
              <a:rPr lang="en-US" sz="3200" noProof="1" smtClean="0"/>
              <a:t>containing a grid, defined by setting</a:t>
            </a:r>
          </a:p>
          <a:p>
            <a:r>
              <a:rPr lang="en-US" sz="3200" dirty="0"/>
              <a:t>Set the display property </a:t>
            </a:r>
            <a:r>
              <a:rPr lang="en-US" sz="3200" dirty="0" smtClean="0"/>
              <a:t>to</a:t>
            </a:r>
            <a:r>
              <a:rPr lang="en-US" sz="3200" dirty="0"/>
              <a:t> 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grid</a:t>
            </a:r>
            <a:r>
              <a:rPr lang="en-US" sz="3200" dirty="0"/>
              <a:t> or 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inline-grid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3200" dirty="0" smtClean="0"/>
          </a:p>
          <a:p>
            <a:r>
              <a:rPr lang="en-US" sz="3200" dirty="0" smtClean="0"/>
              <a:t>Containers </a:t>
            </a:r>
            <a:r>
              <a:rPr lang="en-US" sz="3200" dirty="0"/>
              <a:t>consist of </a:t>
            </a:r>
            <a:r>
              <a:rPr lang="en-US" sz="3200" dirty="0" smtClean="0"/>
              <a:t>grid items,</a:t>
            </a:r>
          </a:p>
          <a:p>
            <a:pPr marL="0" indent="0">
              <a:buNone/>
            </a:pPr>
            <a:r>
              <a:rPr lang="en-US" sz="3200" dirty="0" smtClean="0"/>
              <a:t> </a:t>
            </a:r>
            <a:r>
              <a:rPr lang="en-US" sz="3200" dirty="0"/>
              <a:t>placed inside columns and rows.</a:t>
            </a:r>
            <a:endParaRPr lang="en-US" sz="3200" noProof="1"/>
          </a:p>
          <a:p>
            <a:endParaRPr lang="en-US" sz="3200" noProof="1" smtClean="0"/>
          </a:p>
          <a:p>
            <a:endParaRPr lang="en-US" sz="3200" noProof="1" smtClean="0"/>
          </a:p>
          <a:p>
            <a:endParaRPr lang="en-US" sz="3200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Container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8012" y="2860673"/>
            <a:ext cx="539155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.site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display: grid | inline-grid;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7"/>
          <a:stretch/>
        </p:blipFill>
        <p:spPr>
          <a:xfrm>
            <a:off x="6883284" y="2860673"/>
            <a:ext cx="4709036" cy="28696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83284" y="3113854"/>
            <a:ext cx="4709036" cy="365937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6889860" y="5257800"/>
            <a:ext cx="4702460" cy="380999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6921" y="1272977"/>
            <a:ext cx="7488335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noProof="1" smtClean="0"/>
          </a:p>
        </p:txBody>
      </p:sp>
    </p:spTree>
    <p:extLst>
      <p:ext uri="{BB962C8B-B14F-4D97-AF65-F5344CB8AC3E}">
        <p14:creationId xmlns:p14="http://schemas.microsoft.com/office/powerpoint/2010/main" val="54480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3212" y="1467585"/>
            <a:ext cx="6056399" cy="4563879"/>
          </a:xfrm>
        </p:spPr>
        <p:txBody>
          <a:bodyPr>
            <a:normAutofit/>
          </a:bodyPr>
          <a:lstStyle/>
          <a:p>
            <a:r>
              <a:rPr lang="en-US" sz="3200" noProof="1"/>
              <a:t>A grid container contains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grid items</a:t>
            </a:r>
          </a:p>
          <a:p>
            <a:r>
              <a:rPr lang="en-US" dirty="0" smtClean="0"/>
              <a:t>A container </a:t>
            </a:r>
            <a:r>
              <a:rPr lang="en-US" dirty="0"/>
              <a:t>has one grid item for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</a:t>
            </a:r>
            <a:r>
              <a:rPr lang="en-US" dirty="0"/>
              <a:t>, in 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</a:t>
            </a:r>
            <a:endParaRPr lang="en-US" sz="3200" noProof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Child Elements </a:t>
            </a:r>
            <a:r>
              <a:rPr lang="en-US" sz="3200" noProof="1" smtClean="0"/>
              <a:t>(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Items </a:t>
            </a:r>
            <a:r>
              <a:rPr lang="en-US" sz="3200" noProof="1" smtClean="0"/>
              <a:t>) is </a:t>
            </a:r>
            <a:r>
              <a:rPr lang="en-US" sz="3200" noProof="1"/>
              <a:t>a direct descendant of the grid </a:t>
            </a:r>
            <a:r>
              <a:rPr lang="en-US" sz="3200" noProof="1" smtClean="0"/>
              <a:t>container</a:t>
            </a:r>
          </a:p>
          <a:p>
            <a:endParaRPr lang="en-US" sz="3000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Item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2743" y="1600200"/>
            <a:ext cx="4816337" cy="38862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89812" y="2362200"/>
            <a:ext cx="3657600" cy="2286000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5975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7901" y="1447800"/>
            <a:ext cx="6525422" cy="5077202"/>
          </a:xfrm>
        </p:spPr>
        <p:txBody>
          <a:bodyPr>
            <a:normAutofit/>
          </a:bodyPr>
          <a:lstStyle/>
          <a:p>
            <a:r>
              <a:rPr lang="en-US" sz="3200" noProof="1"/>
              <a:t>Horizontal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row</a:t>
            </a:r>
            <a:r>
              <a:rPr lang="en-US" sz="3200" noProof="1"/>
              <a:t>) or vertical (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column</a:t>
            </a:r>
            <a:r>
              <a:rPr lang="en-US" sz="3200" noProof="1"/>
              <a:t>) line separating the grid into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sections</a:t>
            </a:r>
            <a:r>
              <a:rPr lang="en-US" sz="3200" noProof="1" smtClean="0"/>
              <a:t>.</a:t>
            </a:r>
          </a:p>
          <a:p>
            <a:r>
              <a:rPr lang="en-US" sz="3200" dirty="0" smtClean="0"/>
              <a:t>Items can be placed onto </a:t>
            </a:r>
            <a:r>
              <a:rPr lang="en-US" sz="3200" dirty="0"/>
              <a:t>the grid </a:t>
            </a:r>
            <a:r>
              <a:rPr lang="en-US" sz="3200" dirty="0" smtClean="0"/>
              <a:t>with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line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/>
              <a:t>The </a:t>
            </a:r>
            <a:r>
              <a:rPr lang="en-US" sz="3200" dirty="0" smtClean="0"/>
              <a:t>lines</a:t>
            </a:r>
            <a:r>
              <a:rPr lang="en-US" sz="3200" dirty="0"/>
              <a:t> can be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named</a:t>
            </a:r>
            <a:r>
              <a:rPr lang="en-US" sz="3200" dirty="0" smtClean="0"/>
              <a:t>, by adding the name in square brackets</a:t>
            </a:r>
            <a:endParaRPr lang="en-US" sz="3200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Line 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7466012" y="16002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/>
          <p:cNvSpPr/>
          <p:nvPr/>
        </p:nvSpPr>
        <p:spPr>
          <a:xfrm>
            <a:off x="8456612" y="16002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ectangle 32"/>
          <p:cNvSpPr/>
          <p:nvPr/>
        </p:nvSpPr>
        <p:spPr>
          <a:xfrm>
            <a:off x="9489167" y="16002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4" name="Rectangle 33"/>
          <p:cNvSpPr/>
          <p:nvPr/>
        </p:nvSpPr>
        <p:spPr>
          <a:xfrm>
            <a:off x="10513558" y="1597479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/>
          <p:cNvSpPr/>
          <p:nvPr/>
        </p:nvSpPr>
        <p:spPr>
          <a:xfrm>
            <a:off x="7466012" y="2708259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8456612" y="2708259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Rectangle 36"/>
          <p:cNvSpPr/>
          <p:nvPr/>
        </p:nvSpPr>
        <p:spPr>
          <a:xfrm>
            <a:off x="9489167" y="2708259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Rectangle 37"/>
          <p:cNvSpPr/>
          <p:nvPr/>
        </p:nvSpPr>
        <p:spPr>
          <a:xfrm>
            <a:off x="10513558" y="2705538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Rectangle 38"/>
          <p:cNvSpPr/>
          <p:nvPr/>
        </p:nvSpPr>
        <p:spPr>
          <a:xfrm>
            <a:off x="7466012" y="378325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Rectangle 39"/>
          <p:cNvSpPr/>
          <p:nvPr/>
        </p:nvSpPr>
        <p:spPr>
          <a:xfrm>
            <a:off x="8456612" y="378325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Rectangle 40"/>
          <p:cNvSpPr/>
          <p:nvPr/>
        </p:nvSpPr>
        <p:spPr>
          <a:xfrm>
            <a:off x="9489167" y="378325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2" name="Rectangle 41"/>
          <p:cNvSpPr/>
          <p:nvPr/>
        </p:nvSpPr>
        <p:spPr>
          <a:xfrm>
            <a:off x="10513558" y="3780536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7466012" y="4891316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Rectangle 43"/>
          <p:cNvSpPr/>
          <p:nvPr/>
        </p:nvSpPr>
        <p:spPr>
          <a:xfrm>
            <a:off x="8456612" y="4891316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9489167" y="4891316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6" name="Rectangle 45"/>
          <p:cNvSpPr/>
          <p:nvPr/>
        </p:nvSpPr>
        <p:spPr>
          <a:xfrm>
            <a:off x="10513558" y="488859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2" name="Straight Connector 51"/>
          <p:cNvCxnSpPr/>
          <p:nvPr/>
        </p:nvCxnSpPr>
        <p:spPr>
          <a:xfrm>
            <a:off x="8304212" y="1597479"/>
            <a:ext cx="0" cy="3976916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458585" y="2481944"/>
            <a:ext cx="3740773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35531" y="1597479"/>
            <a:ext cx="0" cy="3976916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293223" y="1600201"/>
            <a:ext cx="0" cy="3976916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466012" y="4664528"/>
            <a:ext cx="3740773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458585" y="3585937"/>
            <a:ext cx="3740773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84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498129"/>
            <a:ext cx="6224890" cy="3206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CSS </a:t>
            </a:r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CSS Transitions and 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9162" y="1440581"/>
            <a:ext cx="6056399" cy="4731620"/>
          </a:xfrm>
        </p:spPr>
        <p:txBody>
          <a:bodyPr>
            <a:normAutofit/>
          </a:bodyPr>
          <a:lstStyle/>
          <a:p>
            <a:r>
              <a:rPr lang="en-US" sz="3200" noProof="1"/>
              <a:t>The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intersection</a:t>
            </a:r>
            <a:r>
              <a:rPr lang="en-US" sz="3200" noProof="1"/>
              <a:t> between a grid row and a grid </a:t>
            </a:r>
            <a:r>
              <a:rPr lang="en-US" sz="3200" noProof="1" smtClean="0"/>
              <a:t>column</a:t>
            </a:r>
          </a:p>
          <a:p>
            <a:r>
              <a:rPr lang="en-US" sz="3200" noProof="1" smtClean="0"/>
              <a:t>Effectively </a:t>
            </a:r>
            <a:r>
              <a:rPr lang="en-US" sz="3200" noProof="1"/>
              <a:t>the same as a table </a:t>
            </a:r>
            <a:r>
              <a:rPr lang="bg-BG" sz="3200" noProof="1" smtClean="0"/>
              <a:t>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cell</a:t>
            </a:r>
            <a:endParaRPr lang="en-US" sz="3200" noProof="1"/>
          </a:p>
          <a:p>
            <a:r>
              <a:rPr lang="en-US" dirty="0" smtClean="0"/>
              <a:t>More </a:t>
            </a:r>
            <a:r>
              <a:rPr lang="en-US" dirty="0"/>
              <a:t>than 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item</a:t>
            </a:r>
            <a:r>
              <a:rPr lang="en-US" dirty="0"/>
              <a:t> can be placed into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cell</a:t>
            </a:r>
            <a:endParaRPr lang="en-US" sz="3200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Cell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466466" y="166460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8457066" y="166460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9489621" y="166460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10514012" y="1661884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7466466" y="2772664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9489621" y="2772664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10514012" y="2769943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7466466" y="384766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8457066" y="384766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9489621" y="384766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/>
          <p:nvPr/>
        </p:nvSpPr>
        <p:spPr>
          <a:xfrm>
            <a:off x="10514012" y="3844941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466466" y="4955721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 20"/>
          <p:cNvSpPr/>
          <p:nvPr/>
        </p:nvSpPr>
        <p:spPr>
          <a:xfrm>
            <a:off x="8457066" y="4955721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Rectangle 21"/>
          <p:cNvSpPr/>
          <p:nvPr/>
        </p:nvSpPr>
        <p:spPr>
          <a:xfrm>
            <a:off x="9489621" y="4955721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10514012" y="49530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/>
          <p:nvPr/>
        </p:nvSpPr>
        <p:spPr>
          <a:xfrm>
            <a:off x="8497251" y="2756133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ectangle 24"/>
          <p:cNvSpPr/>
          <p:nvPr/>
        </p:nvSpPr>
        <p:spPr>
          <a:xfrm>
            <a:off x="8497251" y="2750219"/>
            <a:ext cx="685800" cy="685800"/>
          </a:xfrm>
          <a:prstGeom prst="rect">
            <a:avLst/>
          </a:prstGeom>
          <a:solidFill>
            <a:srgbClr val="FD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8410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40597" cy="5570355"/>
          </a:xfrm>
        </p:spPr>
        <p:txBody>
          <a:bodyPr>
            <a:normAutofit/>
          </a:bodyPr>
          <a:lstStyle/>
          <a:p>
            <a:r>
              <a:rPr lang="en-US" sz="3200" noProof="1" smtClean="0"/>
              <a:t>Grid </a:t>
            </a:r>
            <a:r>
              <a:rPr lang="en-US" sz="3200" noProof="1"/>
              <a:t>areas can cover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one or more 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cells</a:t>
            </a:r>
            <a:endParaRPr lang="en-US" sz="3200" noProof="1"/>
          </a:p>
          <a:p>
            <a:r>
              <a:rPr lang="en-US" dirty="0" smtClean="0"/>
              <a:t>Specifies </a:t>
            </a:r>
            <a:r>
              <a:rPr lang="en-US" dirty="0"/>
              <a:t>a grid item's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location</a:t>
            </a:r>
            <a:r>
              <a:rPr lang="en-US" dirty="0"/>
              <a:t> in a grid </a:t>
            </a:r>
            <a:r>
              <a:rPr lang="en-US" dirty="0" smtClean="0"/>
              <a:t>layout</a:t>
            </a:r>
          </a:p>
          <a:p>
            <a:r>
              <a:rPr lang="en-US" dirty="0" smtClean="0"/>
              <a:t>Have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 smtClean="0"/>
              <a:t>:</a:t>
            </a:r>
          </a:p>
          <a:p>
            <a:pPr lvl="1"/>
            <a:r>
              <a:rPr lang="en-US" sz="3000" noProof="1"/>
              <a:t>grid-row-start</a:t>
            </a:r>
          </a:p>
          <a:p>
            <a:pPr lvl="1"/>
            <a:r>
              <a:rPr lang="en-US" sz="3000" noProof="1"/>
              <a:t>grid-column-start</a:t>
            </a:r>
          </a:p>
          <a:p>
            <a:pPr lvl="1"/>
            <a:r>
              <a:rPr lang="en-US" sz="3000" noProof="1"/>
              <a:t>grid-row-end</a:t>
            </a:r>
          </a:p>
          <a:p>
            <a:pPr lvl="1"/>
            <a:r>
              <a:rPr lang="en-US" sz="3000" noProof="1"/>
              <a:t>grid-column-end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Area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439422" y="19519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8430022" y="19519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9462577" y="1951922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10486968" y="1949201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10486968" y="303508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439422" y="5243038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 20"/>
          <p:cNvSpPr/>
          <p:nvPr/>
        </p:nvSpPr>
        <p:spPr>
          <a:xfrm>
            <a:off x="8430022" y="5243038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Rectangle 21"/>
          <p:cNvSpPr/>
          <p:nvPr/>
        </p:nvSpPr>
        <p:spPr>
          <a:xfrm>
            <a:off x="9462577" y="5243038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10486968" y="524031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1" name="Rectangle 50"/>
          <p:cNvSpPr/>
          <p:nvPr/>
        </p:nvSpPr>
        <p:spPr>
          <a:xfrm>
            <a:off x="10477046" y="414520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9" name="Rectangle 58"/>
          <p:cNvSpPr/>
          <p:nvPr/>
        </p:nvSpPr>
        <p:spPr>
          <a:xfrm>
            <a:off x="7456403" y="303508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0" name="Rectangle 59"/>
          <p:cNvSpPr/>
          <p:nvPr/>
        </p:nvSpPr>
        <p:spPr>
          <a:xfrm>
            <a:off x="8447003" y="303508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1" name="Rectangle 60"/>
          <p:cNvSpPr/>
          <p:nvPr/>
        </p:nvSpPr>
        <p:spPr>
          <a:xfrm>
            <a:off x="9511109" y="3035085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2" name="Rectangle 61"/>
          <p:cNvSpPr/>
          <p:nvPr/>
        </p:nvSpPr>
        <p:spPr>
          <a:xfrm>
            <a:off x="7437424" y="414520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3" name="Rectangle 62"/>
          <p:cNvSpPr/>
          <p:nvPr/>
        </p:nvSpPr>
        <p:spPr>
          <a:xfrm>
            <a:off x="8428024" y="414520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4" name="Rectangle 63"/>
          <p:cNvSpPr/>
          <p:nvPr/>
        </p:nvSpPr>
        <p:spPr>
          <a:xfrm>
            <a:off x="9460579" y="414520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7" name="Rectangle 76"/>
          <p:cNvSpPr/>
          <p:nvPr/>
        </p:nvSpPr>
        <p:spPr>
          <a:xfrm>
            <a:off x="7456403" y="3038867"/>
            <a:ext cx="685800" cy="685800"/>
          </a:xfrm>
          <a:prstGeom prst="rect">
            <a:avLst/>
          </a:prstGeom>
          <a:solidFill>
            <a:srgbClr val="FD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8" name="Rectangle 77"/>
          <p:cNvSpPr/>
          <p:nvPr/>
        </p:nvSpPr>
        <p:spPr>
          <a:xfrm>
            <a:off x="8447003" y="3038867"/>
            <a:ext cx="685800" cy="685800"/>
          </a:xfrm>
          <a:prstGeom prst="rect">
            <a:avLst/>
          </a:prstGeom>
          <a:solidFill>
            <a:srgbClr val="FD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9" name="Rectangle 78"/>
          <p:cNvSpPr/>
          <p:nvPr/>
        </p:nvSpPr>
        <p:spPr>
          <a:xfrm>
            <a:off x="9511109" y="3038867"/>
            <a:ext cx="685800" cy="685800"/>
          </a:xfrm>
          <a:prstGeom prst="rect">
            <a:avLst/>
          </a:prstGeom>
          <a:solidFill>
            <a:srgbClr val="FD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0" name="Rectangle 79"/>
          <p:cNvSpPr/>
          <p:nvPr/>
        </p:nvSpPr>
        <p:spPr>
          <a:xfrm>
            <a:off x="7437424" y="4148989"/>
            <a:ext cx="685800" cy="685800"/>
          </a:xfrm>
          <a:prstGeom prst="rect">
            <a:avLst/>
          </a:prstGeom>
          <a:solidFill>
            <a:srgbClr val="FD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1" name="Rectangle 80"/>
          <p:cNvSpPr/>
          <p:nvPr/>
        </p:nvSpPr>
        <p:spPr>
          <a:xfrm>
            <a:off x="8428024" y="4148989"/>
            <a:ext cx="685800" cy="685800"/>
          </a:xfrm>
          <a:prstGeom prst="rect">
            <a:avLst/>
          </a:prstGeom>
          <a:solidFill>
            <a:srgbClr val="FD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2" name="Rectangle 81"/>
          <p:cNvSpPr/>
          <p:nvPr/>
        </p:nvSpPr>
        <p:spPr>
          <a:xfrm>
            <a:off x="9460579" y="4148989"/>
            <a:ext cx="685800" cy="685800"/>
          </a:xfrm>
          <a:prstGeom prst="rect">
            <a:avLst/>
          </a:prstGeom>
          <a:solidFill>
            <a:srgbClr val="FD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0883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046999" cy="5570355"/>
          </a:xfrm>
        </p:spPr>
        <p:txBody>
          <a:bodyPr>
            <a:normAutofit/>
          </a:bodyPr>
          <a:lstStyle/>
          <a:p>
            <a:r>
              <a:rPr lang="en-US" sz="3200" noProof="1"/>
              <a:t>The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space </a:t>
            </a:r>
            <a:r>
              <a:rPr lang="en-US" sz="3200" noProof="1"/>
              <a:t>between two or more </a:t>
            </a:r>
            <a:r>
              <a:rPr lang="en-US" sz="3200" noProof="1" smtClean="0"/>
              <a:t>grid lines</a:t>
            </a:r>
            <a:endParaRPr lang="en-US" sz="3200" noProof="1"/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Row tracks </a:t>
            </a:r>
            <a:r>
              <a:rPr lang="en-US" sz="3200" noProof="1"/>
              <a:t>are </a:t>
            </a:r>
            <a:r>
              <a:rPr lang="en-US" sz="3200" noProof="1" smtClean="0"/>
              <a:t>horizontal</a:t>
            </a:r>
            <a:endParaRPr lang="en-US" sz="3200" noProof="1"/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Columns tracks </a:t>
            </a:r>
            <a:r>
              <a:rPr lang="en-US" sz="3200" noProof="1" smtClean="0"/>
              <a:t>are vertical</a:t>
            </a:r>
            <a:endParaRPr lang="bg-BG" sz="3200" noProof="1" smtClean="0"/>
          </a:p>
          <a:p>
            <a:r>
              <a:rPr lang="en-US" sz="3200" dirty="0"/>
              <a:t>Have the following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/>
            <a:r>
              <a:rPr lang="en-US" sz="3000" dirty="0" smtClean="0"/>
              <a:t>grid-template</a:t>
            </a:r>
            <a:endParaRPr lang="bg-BG" sz="3000" dirty="0" smtClean="0"/>
          </a:p>
          <a:p>
            <a:pPr lvl="1"/>
            <a:r>
              <a:rPr lang="en-US" sz="3000" dirty="0" smtClean="0"/>
              <a:t>grid-template-columns </a:t>
            </a:r>
            <a:endParaRPr lang="bg-BG" sz="3000" dirty="0" smtClean="0"/>
          </a:p>
          <a:p>
            <a:pPr lvl="1"/>
            <a:r>
              <a:rPr lang="en-US" sz="3000" dirty="0"/>
              <a:t>grid-template-rows </a:t>
            </a:r>
          </a:p>
          <a:p>
            <a:endParaRPr lang="en-US" sz="3200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</a:t>
            </a:r>
            <a:r>
              <a:rPr lang="bg-BG" dirty="0" smtClean="0"/>
              <a:t>Т</a:t>
            </a:r>
            <a:r>
              <a:rPr lang="en-US" dirty="0" smtClean="0"/>
              <a:t>rack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216774" y="1949201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8207374" y="1949201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9239929" y="1949201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10264320" y="194648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7216774" y="305726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8207374" y="305726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9239929" y="305726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10264320" y="3054539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7216774" y="4132258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8207374" y="4132258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9239929" y="4132258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/>
          <p:nvPr/>
        </p:nvSpPr>
        <p:spPr>
          <a:xfrm>
            <a:off x="10264320" y="412953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216774" y="524031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 20"/>
          <p:cNvSpPr/>
          <p:nvPr/>
        </p:nvSpPr>
        <p:spPr>
          <a:xfrm>
            <a:off x="8207374" y="524031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Rectangle 21"/>
          <p:cNvSpPr/>
          <p:nvPr/>
        </p:nvSpPr>
        <p:spPr>
          <a:xfrm>
            <a:off x="9239929" y="5240317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10264320" y="5237596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054974" y="1946480"/>
            <a:ext cx="0" cy="3976916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209347" y="2830945"/>
            <a:ext cx="3740773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7012" y="1371600"/>
            <a:ext cx="6818399" cy="5021079"/>
          </a:xfrm>
        </p:spPr>
        <p:txBody>
          <a:bodyPr>
            <a:normAutofit/>
          </a:bodyPr>
          <a:lstStyle/>
          <a:p>
            <a:r>
              <a:rPr lang="en-US" sz="3200" noProof="1" smtClean="0"/>
              <a:t>The</a:t>
            </a:r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 space </a:t>
            </a:r>
            <a:r>
              <a:rPr lang="en-US" sz="3200" noProof="1"/>
              <a:t>between grid </a:t>
            </a:r>
            <a:r>
              <a:rPr lang="en-US" sz="3200" noProof="1" smtClean="0"/>
              <a:t>tracks</a:t>
            </a:r>
          </a:p>
          <a:p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 Grid Layout </a:t>
            </a:r>
            <a:r>
              <a:rPr lang="en-US" sz="3200" noProof="1"/>
              <a:t>initially defined the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grid-gap</a:t>
            </a:r>
            <a:r>
              <a:rPr lang="en-US" sz="3200" noProof="1"/>
              <a:t> property</a:t>
            </a:r>
          </a:p>
          <a:p>
            <a:r>
              <a:rPr lang="en-US" sz="3200" dirty="0"/>
              <a:t>Have the following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sz="3200" dirty="0" smtClean="0"/>
              <a:t>:</a:t>
            </a:r>
            <a:endParaRPr lang="bg-BG" sz="3200" dirty="0"/>
          </a:p>
          <a:p>
            <a:pPr lvl="1"/>
            <a:r>
              <a:rPr lang="en-US" sz="3000" noProof="1" smtClean="0"/>
              <a:t>gap </a:t>
            </a:r>
            <a:endParaRPr lang="en-US" sz="3000" noProof="1"/>
          </a:p>
          <a:p>
            <a:pPr lvl="1"/>
            <a:r>
              <a:rPr lang="en-US" sz="3000" noProof="1"/>
              <a:t>row-gap </a:t>
            </a:r>
          </a:p>
          <a:p>
            <a:pPr lvl="1"/>
            <a:r>
              <a:rPr lang="en-US" sz="3000" noProof="1" smtClean="0"/>
              <a:t>column-gap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Gap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271657" y="2061526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/>
          <p:nvPr/>
        </p:nvSpPr>
        <p:spPr>
          <a:xfrm>
            <a:off x="8262257" y="2061526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9294812" y="2061526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10319203" y="2058805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4" name="Straight Connector 23"/>
          <p:cNvCxnSpPr/>
          <p:nvPr/>
        </p:nvCxnSpPr>
        <p:spPr>
          <a:xfrm>
            <a:off x="8085365" y="2058805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115549" y="2058805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100457" y="2058805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71657" y="3048000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 30"/>
          <p:cNvSpPr/>
          <p:nvPr/>
        </p:nvSpPr>
        <p:spPr>
          <a:xfrm>
            <a:off x="8262257" y="3048000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/>
          <p:cNvSpPr/>
          <p:nvPr/>
        </p:nvSpPr>
        <p:spPr>
          <a:xfrm>
            <a:off x="9294812" y="3048000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ectangle 32"/>
          <p:cNvSpPr/>
          <p:nvPr/>
        </p:nvSpPr>
        <p:spPr>
          <a:xfrm>
            <a:off x="10319203" y="3045279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4" name="Straight Connector 33"/>
          <p:cNvCxnSpPr/>
          <p:nvPr/>
        </p:nvCxnSpPr>
        <p:spPr>
          <a:xfrm>
            <a:off x="8085365" y="3045279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115549" y="3045279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100457" y="3045279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271657" y="4031753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Rectangle 37"/>
          <p:cNvSpPr/>
          <p:nvPr/>
        </p:nvSpPr>
        <p:spPr>
          <a:xfrm>
            <a:off x="8262257" y="4031753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Rectangle 38"/>
          <p:cNvSpPr/>
          <p:nvPr/>
        </p:nvSpPr>
        <p:spPr>
          <a:xfrm>
            <a:off x="9294812" y="4031753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Rectangle 39"/>
          <p:cNvSpPr/>
          <p:nvPr/>
        </p:nvSpPr>
        <p:spPr>
          <a:xfrm>
            <a:off x="10319203" y="4029032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41" name="Straight Connector 40"/>
          <p:cNvCxnSpPr/>
          <p:nvPr/>
        </p:nvCxnSpPr>
        <p:spPr>
          <a:xfrm>
            <a:off x="8085365" y="4029032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115549" y="4029032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100457" y="4029032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280955" y="5026392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/>
          <p:nvPr/>
        </p:nvSpPr>
        <p:spPr>
          <a:xfrm>
            <a:off x="8271555" y="5026392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6" name="Rectangle 45"/>
          <p:cNvSpPr/>
          <p:nvPr/>
        </p:nvSpPr>
        <p:spPr>
          <a:xfrm>
            <a:off x="9304110" y="5026392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7" name="Rectangle 46"/>
          <p:cNvSpPr/>
          <p:nvPr/>
        </p:nvSpPr>
        <p:spPr>
          <a:xfrm>
            <a:off x="10328501" y="5023671"/>
            <a:ext cx="630238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48" name="Straight Connector 47"/>
          <p:cNvCxnSpPr/>
          <p:nvPr/>
        </p:nvCxnSpPr>
        <p:spPr>
          <a:xfrm>
            <a:off x="8094663" y="5023671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124847" y="5023671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109755" y="5023671"/>
            <a:ext cx="0" cy="68580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263493" y="2891562"/>
            <a:ext cx="638402" cy="8164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294812" y="2899726"/>
            <a:ext cx="639536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254093" y="2899726"/>
            <a:ext cx="638402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319203" y="2891562"/>
            <a:ext cx="609600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63493" y="3865834"/>
            <a:ext cx="638402" cy="8164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9294812" y="3865834"/>
            <a:ext cx="639536" cy="8164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54093" y="3873998"/>
            <a:ext cx="638402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319203" y="3865834"/>
            <a:ext cx="609600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275967" y="4864598"/>
            <a:ext cx="635226" cy="8164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9294812" y="4864598"/>
            <a:ext cx="639536" cy="8164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266567" y="4872762"/>
            <a:ext cx="635226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319203" y="4864598"/>
            <a:ext cx="622074" cy="0"/>
          </a:xfrm>
          <a:prstGeom prst="line">
            <a:avLst/>
          </a:prstGeom>
          <a:ln w="76200">
            <a:solidFill>
              <a:srgbClr val="FD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32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38" grpId="0" animBg="1"/>
      <p:bldP spid="39" grpId="0" animBg="1"/>
      <p:bldP spid="40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3212" y="1600200"/>
            <a:ext cx="4343400" cy="42672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Create </a:t>
            </a:r>
            <a:r>
              <a:rPr lang="en-US" sz="3000" dirty="0"/>
              <a:t>a Web page like the </a:t>
            </a:r>
            <a:r>
              <a:rPr lang="en-US" sz="3000" dirty="0" smtClean="0"/>
              <a:t>screenshot</a:t>
            </a:r>
          </a:p>
          <a:p>
            <a:r>
              <a:rPr lang="en-US" sz="3000" noProof="1"/>
              <a:t>You are NOT allowed to change the </a:t>
            </a:r>
            <a:r>
              <a:rPr lang="en-US" sz="3000" noProof="1" smtClean="0"/>
              <a:t>HTML</a:t>
            </a:r>
          </a:p>
          <a:p>
            <a:r>
              <a:rPr lang="en-US" sz="3000" dirty="0"/>
              <a:t>Constraints</a:t>
            </a:r>
            <a:r>
              <a:rPr lang="en-US" sz="3000" dirty="0" smtClean="0"/>
              <a:t>:</a:t>
            </a:r>
          </a:p>
          <a:p>
            <a:pPr lvl="1"/>
            <a:r>
              <a:rPr lang="en-US" sz="3000" dirty="0"/>
              <a:t>Use </a:t>
            </a:r>
            <a:r>
              <a:rPr lang="en-US" sz="3000" dirty="0" smtClean="0"/>
              <a:t>grid-template-areas</a:t>
            </a:r>
            <a:endParaRPr lang="en-US" sz="3000" noProof="1"/>
          </a:p>
          <a:p>
            <a:endParaRPr lang="en-US" sz="3000" noProof="1" smtClean="0"/>
          </a:p>
          <a:p>
            <a:endParaRPr lang="en-US" sz="3000" noProof="1"/>
          </a:p>
          <a:p>
            <a:endParaRPr lang="en-US" sz="3000" noProof="1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Problem: Simple Grid Layout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36099" y="6229364"/>
            <a:ext cx="11007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judge.softuni.bg/Contests/608</a:t>
            </a:r>
            <a:r>
              <a:rPr lang="en-US" sz="2200" dirty="0" smtClean="0"/>
              <a:t> </a:t>
            </a:r>
            <a:endParaRPr lang="en-GB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70"/>
          <a:stretch/>
        </p:blipFill>
        <p:spPr>
          <a:xfrm>
            <a:off x="5277448" y="1676400"/>
            <a:ext cx="6150768" cy="36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Simple Grid Layout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3212" y="1239131"/>
            <a:ext cx="44196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40px;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.sidebar 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grid-area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sidebar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.sidebar2 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grid-area: sidebar2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.content 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grid-area: content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5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GB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grid-area: header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51413" y="1116623"/>
            <a:ext cx="6615000" cy="54935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 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grid-area: footer;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.wrapper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#fff; </a:t>
            </a:r>
            <a:endParaRPr lang="en-GB" sz="25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#444;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5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.wrapper 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display: grid;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grid-gap: 1em;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grid-template-areas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"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GB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"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header" "sidebar"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"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sidebar2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GB" sz="25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"</a:t>
            </a:r>
            <a:r>
              <a:rPr lang="en-GB" sz="25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</a:t>
            </a:r>
            <a:r>
              <a:rPr lang="en-GB" sz="25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5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1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Simple Grid Layout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3212" y="1371600"/>
            <a:ext cx="7086599" cy="47643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GB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media only screen and (min-width: 500px) </a:t>
            </a: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.wrapper </a:t>
            </a: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grid-template-columns: 20% auto;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grid-template-areas: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"header   header"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"sidebar  content"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"sidebar2 sidebar2"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"footer   footer</a:t>
            </a:r>
            <a:r>
              <a:rPr lang="en-GB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} }</a:t>
            </a:r>
            <a:endParaRPr lang="bg-BG" sz="23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@media only screen and (min-width: 600px)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align grid template areas here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89821" y="1473165"/>
            <a:ext cx="4091002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GB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GB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#3ecbce;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color: #fff;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border-radius: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font-size: 150</a:t>
            </a:r>
            <a:r>
              <a:rPr lang="en-GB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2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.footer 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rgba(140, 140, 140, 0.98</a:t>
            </a: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100" y="6290592"/>
            <a:ext cx="11007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Check your solution here: </a:t>
            </a:r>
            <a:r>
              <a:rPr lang="en-US" sz="2200" dirty="0">
                <a:hlinkClick r:id="rId3"/>
              </a:rPr>
              <a:t>https://</a:t>
            </a:r>
            <a:r>
              <a:rPr lang="en-US" sz="2200" dirty="0" smtClean="0">
                <a:hlinkClick r:id="rId3"/>
              </a:rPr>
              <a:t>judge.softuni.bg/Contests/608</a:t>
            </a:r>
            <a:r>
              <a:rPr lang="en-US" sz="2200" dirty="0" smtClean="0"/>
              <a:t> 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04303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GB" sz="3200" dirty="0" smtClean="0">
                <a:solidFill>
                  <a:schemeClr val="tx2">
                    <a:lumMod val="75000"/>
                  </a:schemeClr>
                </a:solidFill>
              </a:rPr>
              <a:t>Transitions </a:t>
            </a:r>
            <a:r>
              <a:rPr lang="en-GB" sz="3200" dirty="0"/>
              <a:t>change slowly </a:t>
            </a:r>
            <a:r>
              <a:rPr lang="en-GB" sz="3200" dirty="0" smtClean="0"/>
              <a:t>properties</a:t>
            </a:r>
            <a:endParaRPr lang="en-GB" sz="3200" dirty="0"/>
          </a:p>
          <a:p>
            <a:endParaRPr lang="en-GB" dirty="0"/>
          </a:p>
          <a:p>
            <a:endParaRPr lang="en-GB" dirty="0"/>
          </a:p>
          <a:p>
            <a:endParaRPr lang="en-GB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3200" dirty="0" smtClean="0">
                <a:solidFill>
                  <a:schemeClr val="tx2">
                    <a:lumMod val="75000"/>
                  </a:schemeClr>
                </a:solidFill>
              </a:rPr>
              <a:t>CSS Animations </a:t>
            </a:r>
            <a:r>
              <a:rPr lang="en-GB" sz="3200" dirty="0"/>
              <a:t>provide sequence of </a:t>
            </a:r>
            <a:r>
              <a:rPr lang="en-GB" sz="3200" dirty="0" smtClean="0"/>
              <a:t>changes</a:t>
            </a:r>
          </a:p>
          <a:p>
            <a:r>
              <a:rPr lang="en-GB" sz="3200" dirty="0" smtClean="0">
                <a:solidFill>
                  <a:schemeClr val="tx2">
                    <a:lumMod val="75000"/>
                  </a:schemeClr>
                </a:solidFill>
              </a:rPr>
              <a:t>CSS Grids </a:t>
            </a:r>
            <a:r>
              <a:rPr lang="en-US" sz="3200" dirty="0" smtClean="0"/>
              <a:t>is </a:t>
            </a:r>
            <a:r>
              <a:rPr lang="en-US" sz="3200" dirty="0"/>
              <a:t>the most powerful layout system </a:t>
            </a:r>
          </a:p>
          <a:p>
            <a:pPr marL="0" indent="0">
              <a:buNone/>
            </a:pPr>
            <a:r>
              <a:rPr lang="en-US" sz="3200" dirty="0" smtClean="0"/>
              <a:t>available </a:t>
            </a:r>
            <a:r>
              <a:rPr lang="en-US" sz="3200" dirty="0"/>
              <a:t>in </a:t>
            </a:r>
            <a:r>
              <a:rPr lang="en-US" sz="3200" dirty="0" smtClean="0"/>
              <a:t>CSS</a:t>
            </a:r>
            <a:endParaRPr lang="en-GB" sz="3200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66412" y="2531941"/>
            <a:ext cx="1524541" cy="1649936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54056" y="2064247"/>
            <a:ext cx="6945745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transition: all ease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50" y="1293560"/>
            <a:ext cx="2212665" cy="14080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18" y="3916899"/>
            <a:ext cx="2499995" cy="24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softuni.bg/courses/web-fundamentals-html5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</a:t>
            </a:r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40858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US" noProof="1"/>
              <a:t>animate elements when changing CSS properties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:hover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:focus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:active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:target</a:t>
            </a:r>
          </a:p>
          <a:p>
            <a:r>
              <a:rPr lang="en-US" noProof="1"/>
              <a:t>Transition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syntax</a:t>
            </a:r>
            <a:r>
              <a:rPr lang="en-US" noProof="1"/>
              <a:t>:</a:t>
            </a:r>
          </a:p>
          <a:p>
            <a:endParaRPr lang="en-US" noProof="1"/>
          </a:p>
          <a:p>
            <a:endParaRPr lang="en-US" noProof="1"/>
          </a:p>
          <a:p>
            <a:pPr>
              <a:spcBef>
                <a:spcPts val="3000"/>
              </a:spcBef>
            </a:pPr>
            <a:r>
              <a:rPr lang="en-US" noProof="1"/>
              <a:t>Transition</a:t>
            </a:r>
            <a:br>
              <a:rPr lang="en-US" noProof="1"/>
            </a:b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noProof="1"/>
              <a:t>:</a:t>
            </a:r>
            <a:endParaRPr lang="en-GB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 is CSS Transition?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1036" y="3213990"/>
            <a:ext cx="10823576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property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duration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timing-function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][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delay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0028191" y="2672834"/>
            <a:ext cx="1476421" cy="393055"/>
          </a:xfrm>
          <a:prstGeom prst="wedgeRoundRectCallout">
            <a:avLst>
              <a:gd name="adj1" fmla="val 984"/>
              <a:gd name="adj2" fmla="val 1260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151812" y="4939605"/>
            <a:ext cx="3352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120379" y="2672836"/>
            <a:ext cx="1555432" cy="393054"/>
          </a:xfrm>
          <a:prstGeom prst="wedgeRoundRectCallout">
            <a:avLst>
              <a:gd name="adj1" fmla="val -43928"/>
              <a:gd name="adj2" fmla="val 126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6170612" y="2672836"/>
            <a:ext cx="1597387" cy="393054"/>
          </a:xfrm>
          <a:prstGeom prst="wedgeRoundRectCallout">
            <a:avLst>
              <a:gd name="adj1" fmla="val -47202"/>
              <a:gd name="adj2" fmla="val 1274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4172897" y="2672835"/>
            <a:ext cx="1645335" cy="393054"/>
          </a:xfrm>
          <a:prstGeom prst="wedgeRoundRectCallout">
            <a:avLst>
              <a:gd name="adj1" fmla="val -46505"/>
              <a:gd name="adj2" fmla="val 127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833601" y="4939605"/>
            <a:ext cx="49343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width 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6" name="Picture 4" descr="https://puu.sh/uK3uQ/b709f80ea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03" y="4419600"/>
            <a:ext cx="3278958" cy="86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89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2037880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49" y="3029808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Button Transition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95" y="3352800"/>
            <a:ext cx="4572000" cy="2181602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9412" y="1151121"/>
            <a:ext cx="5829396" cy="54168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100px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endParaRPr lang="en-US" sz="23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  <a:endParaRPr lang="en-US" sz="23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#F3BE60;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 </a:t>
            </a:r>
            <a:endParaRPr lang="en-US" sz="2300" b="1" noProof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border-radius</a:t>
            </a:r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0.5s linear 0s;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.btn:hover </a:t>
            </a: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100px</a:t>
            </a:r>
            <a:r>
              <a:rPr lang="en-GB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</a:t>
            </a: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</a:t>
            </a: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234465</a:t>
            </a:r>
            <a:r>
              <a:rPr lang="en-GB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</a:t>
            </a: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GB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25px</a:t>
            </a:r>
            <a:r>
              <a:rPr lang="en-GB" sz="2300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cursor: </a:t>
            </a:r>
            <a:r>
              <a:rPr lang="en-GB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pointer</a:t>
            </a:r>
            <a:r>
              <a:rPr lang="en-GB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}</a:t>
            </a:r>
            <a:endParaRPr lang="en-GB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78895" y="1828800"/>
            <a:ext cx="4572000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118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17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Timing function </a:t>
            </a:r>
            <a:r>
              <a:rPr lang="en-US" dirty="0"/>
              <a:t>defines how the transitions speed changes over the time (e.g. start fast, end slow)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Transition Timing Function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44434" y="2438400"/>
            <a:ext cx="10860176" cy="17962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#div1 {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transition-timing-function: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linear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ease-out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ease-in-out</a:t>
            </a:r>
            <a:r>
              <a:rPr lang="en-GB" sz="2800" dirty="0">
                <a:solidFill>
                  <a:srgbClr val="FBEEDC"/>
                </a:solidFill>
              </a:rPr>
              <a:t>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44433" y="4495800"/>
            <a:ext cx="693390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>
                <a:solidFill>
                  <a:srgbClr val="FBEEDC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2s ease;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4349246"/>
            <a:ext cx="3809998" cy="19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6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77938" y="1022760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Transform: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skewX</a:t>
            </a:r>
            <a:r>
              <a:rPr lang="en-US" noProof="1" smtClean="0"/>
              <a:t> (deg),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skewY</a:t>
            </a:r>
            <a:r>
              <a:rPr lang="en-US" noProof="1" smtClean="0"/>
              <a:t>(deg)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 smtClean="0"/>
          </a:p>
          <a:p>
            <a:r>
              <a:rPr lang="en-US" dirty="0" smtClean="0"/>
              <a:t>Transform: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scale</a:t>
            </a:r>
          </a:p>
          <a:p>
            <a:endParaRPr lang="en-US" dirty="0" smtClean="0"/>
          </a:p>
          <a:p>
            <a:r>
              <a:rPr lang="en-US" dirty="0" smtClean="0"/>
              <a:t>Transform: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rotate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 smtClean="0"/>
          </a:p>
          <a:p>
            <a:r>
              <a:rPr lang="en-US" dirty="0" smtClean="0"/>
              <a:t>Transform: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translate</a:t>
            </a:r>
          </a:p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63294" y="7250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CSS Transform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91" y="1438421"/>
            <a:ext cx="1794949" cy="1566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3" y="1438422"/>
            <a:ext cx="1600199" cy="1566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72" y="3168551"/>
            <a:ext cx="2362199" cy="140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4724400"/>
            <a:ext cx="3683121" cy="1722566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1" y="1732746"/>
            <a:ext cx="53337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transform:skewY(20deg);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82624" y="3124200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transform:scaleX(1.2);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2624" y="45521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transform:rotateX(-20deg);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82624" y="59237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transform:translateX(30%);</a:t>
            </a:r>
          </a:p>
        </p:txBody>
      </p:sp>
    </p:spTree>
    <p:extLst>
      <p:ext uri="{BB962C8B-B14F-4D97-AF65-F5344CB8AC3E}">
        <p14:creationId xmlns:p14="http://schemas.microsoft.com/office/powerpoint/2010/main" val="329407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You are given an HTML file + CSS styles (unfinished)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Kitchens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746982"/>
            <a:ext cx="7162800" cy="3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8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1310</TotalTime>
  <Words>3429</Words>
  <Application>Microsoft Office PowerPoint</Application>
  <PresentationFormat>Custom</PresentationFormat>
  <Paragraphs>753</Paragraphs>
  <Slides>52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Consolas</vt:lpstr>
      <vt:lpstr>Wingdings</vt:lpstr>
      <vt:lpstr>Wingdings 2</vt:lpstr>
      <vt:lpstr>SoftUni 16x9</vt:lpstr>
      <vt:lpstr>CSS Transitions, Animations &amp; Grids</vt:lpstr>
      <vt:lpstr>Table of Contents</vt:lpstr>
      <vt:lpstr>Have a Question?</vt:lpstr>
      <vt:lpstr>CSS Transitions</vt:lpstr>
      <vt:lpstr>What is CSS Transition?</vt:lpstr>
      <vt:lpstr>Problem: Button Transition</vt:lpstr>
      <vt:lpstr>Transition Timing Function</vt:lpstr>
      <vt:lpstr>PowerPoint Presentation</vt:lpstr>
      <vt:lpstr>Problem: Kitchens Design</vt:lpstr>
      <vt:lpstr>Solution: Kitchen Design CSS (Effect 1)</vt:lpstr>
      <vt:lpstr>Solution: Kitchen Design CSS (Effect 2)</vt:lpstr>
      <vt:lpstr>Solution: Kitchen Design CSS (Effect 3)</vt:lpstr>
      <vt:lpstr>Problem: Sport Trainers</vt:lpstr>
      <vt:lpstr>Solution: Sport Trainers CSS</vt:lpstr>
      <vt:lpstr>Solution: Sport Trainers CSS (2)</vt:lpstr>
      <vt:lpstr>Problem: Church Gallery</vt:lpstr>
      <vt:lpstr>Solution: Church Gallery CSS</vt:lpstr>
      <vt:lpstr>Solution: Church Gallery CSS</vt:lpstr>
      <vt:lpstr>Solution: Church Gallery CSS</vt:lpstr>
      <vt:lpstr>PowerPoint Presentation</vt:lpstr>
      <vt:lpstr>CSS Animations Syntax</vt:lpstr>
      <vt:lpstr>CSS Animations Syntax</vt:lpstr>
      <vt:lpstr>Problem: Scroll Animation</vt:lpstr>
      <vt:lpstr>Solution: Scroll Animation CSS</vt:lpstr>
      <vt:lpstr>Solution: Scroll Animation CSS</vt:lpstr>
      <vt:lpstr>Solution: Scroll Animation CSS</vt:lpstr>
      <vt:lpstr>Solution: Scroll Animation CSS</vt:lpstr>
      <vt:lpstr>CSS Grids</vt:lpstr>
      <vt:lpstr>What is CSS Grid &amp; Grid Layout?</vt:lpstr>
      <vt:lpstr>CSS Grid Syntax</vt:lpstr>
      <vt:lpstr>CSS Grid – Browser Compatibility</vt:lpstr>
      <vt:lpstr>Grid Columns &amp; Rows</vt:lpstr>
      <vt:lpstr>Problem: Navigation Bar</vt:lpstr>
      <vt:lpstr>Solution: Navigation Bar</vt:lpstr>
      <vt:lpstr>Solution: Navigation Bar</vt:lpstr>
      <vt:lpstr>Solution: Navigation Bar</vt:lpstr>
      <vt:lpstr>Grid Container</vt:lpstr>
      <vt:lpstr>Grid Item</vt:lpstr>
      <vt:lpstr>Grid Line </vt:lpstr>
      <vt:lpstr>Grid Cell</vt:lpstr>
      <vt:lpstr>Grid Area</vt:lpstr>
      <vt:lpstr>Grid Тrack</vt:lpstr>
      <vt:lpstr>Grid Gap</vt:lpstr>
      <vt:lpstr>Problem: Simple Grid Layout</vt:lpstr>
      <vt:lpstr>Solution: Simple Grid Layout</vt:lpstr>
      <vt:lpstr>Solution: Simple Grid Layout</vt:lpstr>
      <vt:lpstr>Summary</vt:lpstr>
      <vt:lpstr>Web Fundamentals – 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Antoniya Atanasova</cp:lastModifiedBy>
  <cp:revision>606</cp:revision>
  <dcterms:created xsi:type="dcterms:W3CDTF">2014-01-02T17:00:34Z</dcterms:created>
  <dcterms:modified xsi:type="dcterms:W3CDTF">2018-06-19T15:18:12Z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